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77" r:id="rId4"/>
    <p:sldId id="261" r:id="rId5"/>
    <p:sldId id="276" r:id="rId6"/>
    <p:sldId id="262" r:id="rId7"/>
    <p:sldId id="289" r:id="rId8"/>
    <p:sldId id="263" r:id="rId9"/>
    <p:sldId id="260" r:id="rId10"/>
    <p:sldId id="278" r:id="rId11"/>
    <p:sldId id="290" r:id="rId12"/>
    <p:sldId id="265" r:id="rId13"/>
    <p:sldId id="275" r:id="rId14"/>
    <p:sldId id="279" r:id="rId15"/>
    <p:sldId id="269" r:id="rId16"/>
    <p:sldId id="297" r:id="rId17"/>
    <p:sldId id="296" r:id="rId18"/>
    <p:sldId id="295" r:id="rId19"/>
    <p:sldId id="294" r:id="rId20"/>
    <p:sldId id="293" r:id="rId21"/>
    <p:sldId id="292" r:id="rId22"/>
    <p:sldId id="298" r:id="rId23"/>
    <p:sldId id="268" r:id="rId24"/>
    <p:sldId id="282" r:id="rId25"/>
    <p:sldId id="283" r:id="rId26"/>
    <p:sldId id="284" r:id="rId27"/>
    <p:sldId id="270" r:id="rId28"/>
    <p:sldId id="285" r:id="rId29"/>
    <p:sldId id="291" r:id="rId30"/>
    <p:sldId id="287" r:id="rId3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DFED"/>
    <a:srgbClr val="E9E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34" d="100"/>
          <a:sy n="134" d="100"/>
        </p:scale>
        <p:origin x="-95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6782B-2B91-4F73-9ADA-A003B1850CA9}" type="datetimeFigureOut">
              <a:rPr lang="en-US" smtClean="0"/>
              <a:t>3/28/2013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028E4-CE00-49B9-BD36-4B2EF4527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49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6782B-2B91-4F73-9ADA-A003B1850CA9}" type="datetimeFigureOut">
              <a:rPr lang="en-US" smtClean="0"/>
              <a:t>3/28/2013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028E4-CE00-49B9-BD36-4B2EF4527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533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6782B-2B91-4F73-9ADA-A003B1850CA9}" type="datetimeFigureOut">
              <a:rPr lang="en-US" smtClean="0"/>
              <a:t>3/28/2013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028E4-CE00-49B9-BD36-4B2EF4527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694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6782B-2B91-4F73-9ADA-A003B1850CA9}" type="datetimeFigureOut">
              <a:rPr lang="en-US" smtClean="0"/>
              <a:t>3/28/2013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028E4-CE00-49B9-BD36-4B2EF4527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49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6782B-2B91-4F73-9ADA-A003B1850CA9}" type="datetimeFigureOut">
              <a:rPr lang="en-US" smtClean="0"/>
              <a:t>3/28/2013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028E4-CE00-49B9-BD36-4B2EF4527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467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6782B-2B91-4F73-9ADA-A003B1850CA9}" type="datetimeFigureOut">
              <a:rPr lang="en-US" smtClean="0"/>
              <a:t>3/28/2013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028E4-CE00-49B9-BD36-4B2EF4527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900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6782B-2B91-4F73-9ADA-A003B1850CA9}" type="datetimeFigureOut">
              <a:rPr lang="en-US" smtClean="0"/>
              <a:t>3/28/2013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028E4-CE00-49B9-BD36-4B2EF4527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373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6782B-2B91-4F73-9ADA-A003B1850CA9}" type="datetimeFigureOut">
              <a:rPr lang="en-US" smtClean="0"/>
              <a:t>3/28/2013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028E4-CE00-49B9-BD36-4B2EF4527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514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6782B-2B91-4F73-9ADA-A003B1850CA9}" type="datetimeFigureOut">
              <a:rPr lang="en-US" smtClean="0"/>
              <a:t>3/28/2013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028E4-CE00-49B9-BD36-4B2EF4527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849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6782B-2B91-4F73-9ADA-A003B1850CA9}" type="datetimeFigureOut">
              <a:rPr lang="en-US" smtClean="0"/>
              <a:t>3/28/2013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028E4-CE00-49B9-BD36-4B2EF4527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013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6782B-2B91-4F73-9ADA-A003B1850CA9}" type="datetimeFigureOut">
              <a:rPr lang="en-US" smtClean="0"/>
              <a:t>3/28/2013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028E4-CE00-49B9-BD36-4B2EF4527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075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6782B-2B91-4F73-9ADA-A003B1850CA9}" type="datetimeFigureOut">
              <a:rPr lang="en-US" smtClean="0"/>
              <a:t>3/28/2013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028E4-CE00-49B9-BD36-4B2EF4527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571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752600"/>
            <a:ext cx="8610600" cy="1470025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atin typeface="Franklin Gothic Book" pitchFamily="34" charset="0"/>
              </a:rPr>
              <a:t>Use of Portable Classrooms (</a:t>
            </a:r>
            <a:r>
              <a:rPr lang="en-US" sz="4000" b="1" dirty="0" smtClean="0">
                <a:latin typeface="Franklin Gothic Book" pitchFamily="34" charset="0"/>
              </a:rPr>
              <a:t>PCs</a:t>
            </a:r>
            <a:r>
              <a:rPr lang="en-US" sz="4000" b="1" dirty="0" smtClean="0">
                <a:latin typeface="Franklin Gothic Book" pitchFamily="34" charset="0"/>
              </a:rPr>
              <a:t>)</a:t>
            </a:r>
            <a:endParaRPr lang="en-US" sz="4000" b="1" dirty="0">
              <a:latin typeface="Franklin Gothic Book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8375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itchFamily="34" charset="0"/>
              </a:rPr>
              <a:t>School Board Work Session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itchFamily="34" charset="0"/>
              </a:rPr>
              <a:t>March 28</a:t>
            </a:r>
            <a:r>
              <a:rPr lang="en-US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itchFamily="34" charset="0"/>
              </a:rPr>
              <a:t>th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itchFamily="34" charset="0"/>
              </a:rPr>
              <a:t>, 2013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Franklin Gothic Book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5943600"/>
            <a:ext cx="9144000" cy="914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096000"/>
            <a:ext cx="9144000" cy="76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86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59080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Franklin Gothic Book" pitchFamily="34" charset="0"/>
              </a:rPr>
              <a:t>HOW MANY </a:t>
            </a:r>
            <a:r>
              <a:rPr lang="en-US" sz="4400" dirty="0" smtClean="0">
                <a:latin typeface="Franklin Gothic Book" pitchFamily="34" charset="0"/>
              </a:rPr>
              <a:t>PCs </a:t>
            </a:r>
            <a:r>
              <a:rPr lang="en-US" sz="4400" dirty="0" smtClean="0">
                <a:latin typeface="Franklin Gothic Book" pitchFamily="34" charset="0"/>
              </a:rPr>
              <a:t>ARE NEEDED?</a:t>
            </a:r>
            <a:endParaRPr lang="en-US" sz="4400" dirty="0">
              <a:latin typeface="Franklin Gothic Book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43600"/>
            <a:ext cx="9144000" cy="914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096000"/>
            <a:ext cx="9144000" cy="76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40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057716"/>
              </p:ext>
            </p:extLst>
          </p:nvPr>
        </p:nvGraphicFramePr>
        <p:xfrm>
          <a:off x="228600" y="762000"/>
          <a:ext cx="8382000" cy="5852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0200"/>
                <a:gridCol w="1356360"/>
                <a:gridCol w="1356360"/>
                <a:gridCol w="1356360"/>
                <a:gridCol w="1356360"/>
                <a:gridCol w="1356360"/>
              </a:tblGrid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Agnor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-Hurt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Broadus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Wood (1) 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Hollymead (5)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Jouett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Meriwether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Lewis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Elem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.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High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Red Hill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Scottsville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Stony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Point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Walton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Western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Woodbrook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Yancey</a:t>
                      </a:r>
                      <a:r>
                        <a:rPr lang="en-US" sz="1200" u="none" strike="noStrike" baseline="0" dirty="0" smtClean="0">
                          <a:effectLst/>
                          <a:latin typeface="Franklin Gothic Book" pitchFamily="34" charset="0"/>
                        </a:rPr>
                        <a:t> (2)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Child Nutrition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DART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638800" y="58674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 smtClean="0">
                <a:latin typeface="Franklin Gothic Book" pitchFamily="34" charset="0"/>
              </a:rPr>
              <a:t>43 Units Total</a:t>
            </a:r>
            <a:endParaRPr lang="en-US" sz="3600" b="1" dirty="0">
              <a:latin typeface="Franklin Gothic Boo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292"/>
            <a:ext cx="914400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Current need* of 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PCs</a:t>
            </a:r>
            <a:r>
              <a:rPr lang="en-US" sz="24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: 2012/13 School year</a:t>
            </a:r>
          </a:p>
        </p:txBody>
      </p:sp>
    </p:spTree>
    <p:extLst>
      <p:ext uri="{BB962C8B-B14F-4D97-AF65-F5344CB8AC3E}">
        <p14:creationId xmlns:p14="http://schemas.microsoft.com/office/powerpoint/2010/main" val="232770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87584"/>
              </p:ext>
            </p:extLst>
          </p:nvPr>
        </p:nvGraphicFramePr>
        <p:xfrm>
          <a:off x="228600" y="762000"/>
          <a:ext cx="8382000" cy="5852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0200"/>
                <a:gridCol w="1356360"/>
                <a:gridCol w="1356360"/>
                <a:gridCol w="1356360"/>
                <a:gridCol w="1356360"/>
                <a:gridCol w="1356360"/>
              </a:tblGrid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Agnor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-Hurt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Broadus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Wood (1) 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Hollymead (5)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Jouett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Meriwether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Lewis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Elem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.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High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pct90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pct90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pct90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pct90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Red Hill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Scottsville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Stony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Point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Walton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Western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Woodbrook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Yancey</a:t>
                      </a:r>
                      <a:r>
                        <a:rPr lang="en-US" sz="1200" u="none" strike="noStrike" baseline="0" dirty="0" smtClean="0">
                          <a:effectLst/>
                          <a:latin typeface="Franklin Gothic Book" pitchFamily="34" charset="0"/>
                        </a:rPr>
                        <a:t> (2)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Child Nutrition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pct90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DART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pct90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52800" y="6324600"/>
            <a:ext cx="563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* “Need” is based on enrollment exceeding capacity calculation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7162800" y="6096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latin typeface="Franklin Gothic Book" pitchFamily="34" charset="0"/>
              </a:rPr>
              <a:t>18/43 </a:t>
            </a:r>
          </a:p>
          <a:p>
            <a:pPr algn="r"/>
            <a:r>
              <a:rPr lang="en-US" b="1" dirty="0" smtClean="0">
                <a:latin typeface="Franklin Gothic Book" pitchFamily="34" charset="0"/>
              </a:rPr>
              <a:t>Units Total</a:t>
            </a:r>
            <a:endParaRPr lang="en-US" b="1" dirty="0">
              <a:latin typeface="Franklin Gothic Book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879899"/>
              </p:ext>
            </p:extLst>
          </p:nvPr>
        </p:nvGraphicFramePr>
        <p:xfrm>
          <a:off x="7467600" y="4953000"/>
          <a:ext cx="1524000" cy="1112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u="sng" dirty="0" smtClean="0">
                          <a:latin typeface="Franklin Gothic Book" pitchFamily="34" charset="0"/>
                        </a:rPr>
                        <a:t>Key</a:t>
                      </a:r>
                      <a:endParaRPr lang="en-US" sz="1400" u="sng" dirty="0">
                        <a:latin typeface="Franklin Gothic Book" pitchFamily="34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Franklin Gothic Book" pitchFamily="34" charset="0"/>
                        </a:rPr>
                        <a:t>Needed</a:t>
                      </a:r>
                      <a:endParaRPr lang="en-US" sz="1400" dirty="0">
                        <a:latin typeface="Franklin Gothic Book" pitchFamily="34" charset="0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Franklin Gothic Book" pitchFamily="34" charset="0"/>
                        </a:rPr>
                        <a:t>Not</a:t>
                      </a:r>
                      <a:r>
                        <a:rPr lang="en-US" sz="1400" baseline="0" dirty="0" smtClean="0">
                          <a:latin typeface="Franklin Gothic Book" pitchFamily="34" charset="0"/>
                        </a:rPr>
                        <a:t> Needed</a:t>
                      </a:r>
                      <a:endParaRPr lang="en-US" sz="1400" dirty="0">
                        <a:latin typeface="Franklin Gothic Book" pitchFamily="34" charset="0"/>
                      </a:endParaRPr>
                    </a:p>
                  </a:txBody>
                  <a:tcPr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292"/>
            <a:ext cx="914400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Current need* of 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PCs</a:t>
            </a:r>
            <a:r>
              <a:rPr lang="en-US" sz="24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: 2012/13 School year</a:t>
            </a:r>
          </a:p>
        </p:txBody>
      </p:sp>
    </p:spTree>
    <p:extLst>
      <p:ext uri="{BB962C8B-B14F-4D97-AF65-F5344CB8AC3E}">
        <p14:creationId xmlns:p14="http://schemas.microsoft.com/office/powerpoint/2010/main" val="250312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636965"/>
              </p:ext>
            </p:extLst>
          </p:nvPr>
        </p:nvGraphicFramePr>
        <p:xfrm>
          <a:off x="228600" y="762000"/>
          <a:ext cx="8382000" cy="5852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0200"/>
                <a:gridCol w="1356360"/>
                <a:gridCol w="1356360"/>
                <a:gridCol w="1356360"/>
                <a:gridCol w="1356360"/>
                <a:gridCol w="1356360"/>
              </a:tblGrid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Agnor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-Hurt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Franklin Gothic Book" pitchFamily="34" charset="0"/>
                        </a:rPr>
                        <a:t>+4</a:t>
                      </a:r>
                      <a:endParaRPr lang="en-US" sz="1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Broadus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Wood (1) 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Hollymead (5)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Jouett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Meriwether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Lewis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Elem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.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High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Red Hill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Scottsville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Stony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Point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+1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Walton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Western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Woodbrook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Yancey</a:t>
                      </a:r>
                      <a:r>
                        <a:rPr lang="en-US" sz="1200" u="none" strike="noStrike" baseline="0" dirty="0" smtClean="0">
                          <a:effectLst/>
                          <a:latin typeface="Franklin Gothic Book" pitchFamily="34" charset="0"/>
                        </a:rPr>
                        <a:t> (2)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Child Nutrition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DART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429000" y="6096000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 “Need” is based </a:t>
            </a:r>
            <a:r>
              <a:rPr lang="en-US" sz="1200" dirty="0" smtClean="0"/>
              <a:t>on enrollment exceeding capacity calculation</a:t>
            </a:r>
            <a:endParaRPr lang="en-US" sz="1200" dirty="0"/>
          </a:p>
          <a:p>
            <a:r>
              <a:rPr lang="en-US" sz="1200" dirty="0" smtClean="0"/>
              <a:t>** Additional schools are projected to be over capacity but do not have trailers currently: Brownsville</a:t>
            </a:r>
            <a:r>
              <a:rPr lang="en-US" sz="1200" dirty="0"/>
              <a:t>, Crozet, </a:t>
            </a:r>
            <a:r>
              <a:rPr lang="en-US" sz="1200" dirty="0" err="1"/>
              <a:t>Cale</a:t>
            </a:r>
            <a:r>
              <a:rPr lang="en-US" sz="1200" dirty="0"/>
              <a:t>,&amp; </a:t>
            </a:r>
            <a:r>
              <a:rPr lang="en-US" sz="1200" dirty="0" smtClean="0"/>
              <a:t>Albemarle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475701"/>
              </p:ext>
            </p:extLst>
          </p:nvPr>
        </p:nvGraphicFramePr>
        <p:xfrm>
          <a:off x="7315200" y="4800600"/>
          <a:ext cx="1676400" cy="12852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76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u="sng" dirty="0" smtClean="0">
                          <a:latin typeface="Franklin Gothic Book" pitchFamily="34" charset="0"/>
                        </a:rPr>
                        <a:t>Key</a:t>
                      </a:r>
                      <a:endParaRPr lang="en-US" sz="1400" u="sng" dirty="0">
                        <a:latin typeface="Franklin Gothic Book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200" b="1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  <a:p>
                      <a:pPr algn="ctr"/>
                      <a:endParaRPr lang="en-US" sz="12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</a:rPr>
                        <a:t>Additional PC needed that is not on-site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0" y="1292"/>
            <a:ext cx="914400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future </a:t>
            </a:r>
            <a:r>
              <a:rPr lang="en-US" sz="24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need* of 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PCs</a:t>
            </a:r>
            <a:r>
              <a:rPr lang="en-US" sz="24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: 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2017/18 </a:t>
            </a:r>
            <a:r>
              <a:rPr lang="en-US" sz="24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School year</a:t>
            </a:r>
          </a:p>
        </p:txBody>
      </p:sp>
      <p:sp>
        <p:nvSpPr>
          <p:cNvPr id="3" name="Rectangle 2"/>
          <p:cNvSpPr/>
          <p:nvPr/>
        </p:nvSpPr>
        <p:spPr>
          <a:xfrm>
            <a:off x="7391400" y="5216515"/>
            <a:ext cx="152400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b="1" dirty="0">
                <a:latin typeface="Franklin Gothic Book" pitchFamily="34" charset="0"/>
              </a:rPr>
              <a:t>Additional PC needed that is already on site</a:t>
            </a:r>
          </a:p>
        </p:txBody>
      </p:sp>
    </p:spTree>
    <p:extLst>
      <p:ext uri="{BB962C8B-B14F-4D97-AF65-F5344CB8AC3E}">
        <p14:creationId xmlns:p14="http://schemas.microsoft.com/office/powerpoint/2010/main" val="34918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51460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Franklin Gothic Book" pitchFamily="34" charset="0"/>
              </a:rPr>
              <a:t>IS THERE A PLAN </a:t>
            </a:r>
          </a:p>
          <a:p>
            <a:pPr algn="ctr"/>
            <a:r>
              <a:rPr lang="en-US" sz="4400" dirty="0" smtClean="0">
                <a:latin typeface="Franklin Gothic Book" pitchFamily="34" charset="0"/>
              </a:rPr>
              <a:t>TO REMOVE </a:t>
            </a:r>
            <a:r>
              <a:rPr lang="en-US" sz="4400" dirty="0" smtClean="0">
                <a:latin typeface="Franklin Gothic Book" pitchFamily="34" charset="0"/>
              </a:rPr>
              <a:t>PCs?</a:t>
            </a:r>
            <a:endParaRPr lang="en-US" sz="4400" dirty="0">
              <a:latin typeface="Franklin Gothic Book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43600"/>
            <a:ext cx="9144000" cy="914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096000"/>
            <a:ext cx="9144000" cy="76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40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462326"/>
              </p:ext>
            </p:extLst>
          </p:nvPr>
        </p:nvGraphicFramePr>
        <p:xfrm>
          <a:off x="228600" y="762000"/>
          <a:ext cx="8382000" cy="6028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0200"/>
                <a:gridCol w="1356360"/>
                <a:gridCol w="1356360"/>
                <a:gridCol w="1356360"/>
                <a:gridCol w="1356360"/>
                <a:gridCol w="1356360"/>
              </a:tblGrid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High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  <a:endParaRPr lang="en-US" sz="1200" b="1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>
                    <a:noFill/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Summer 2013: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Renovation will relocate students inside building and ARC to the 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 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Agnor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-Hurt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Red Hill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Stony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Point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Yancey (2)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Scottsville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Child Nutrition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DART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i="0" u="none" strike="noStrike" dirty="0" smtClean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Meriwether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Lewis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1292"/>
            <a:ext cx="914400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cap="al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Cip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 impact on ‘needed’ 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pc</a:t>
            </a:r>
            <a:r>
              <a:rPr lang="en-US" sz="24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s</a:t>
            </a:r>
            <a:endParaRPr lang="en-US" sz="24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17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528755"/>
              </p:ext>
            </p:extLst>
          </p:nvPr>
        </p:nvGraphicFramePr>
        <p:xfrm>
          <a:off x="228600" y="762000"/>
          <a:ext cx="8382000" cy="6028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0200"/>
                <a:gridCol w="1356360"/>
                <a:gridCol w="1356360"/>
                <a:gridCol w="1356360"/>
                <a:gridCol w="1356360"/>
                <a:gridCol w="1356360"/>
              </a:tblGrid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High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  <a:endParaRPr lang="en-US" sz="1200" b="1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>
                    <a:noFill/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Summer 2013: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Renovation will relocate students inside building and ARC to the 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 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Agnor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-Hurt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Addition to open for 2015/16 School Year (pending BOS approval) &amp; remove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all 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Red Hill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Stony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Point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Yancey (2)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Scottsville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Child Nutrition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DART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i="0" u="none" strike="noStrike" dirty="0" smtClean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Meriwether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Lewis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1292"/>
            <a:ext cx="914400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cap="al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Cip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 impact on ‘needed’ 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pc</a:t>
            </a:r>
            <a:r>
              <a:rPr lang="en-US" sz="24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s</a:t>
            </a:r>
            <a:endParaRPr lang="en-US" sz="24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28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524100"/>
              </p:ext>
            </p:extLst>
          </p:nvPr>
        </p:nvGraphicFramePr>
        <p:xfrm>
          <a:off x="228600" y="762000"/>
          <a:ext cx="8382000" cy="6028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0200"/>
                <a:gridCol w="1356360"/>
                <a:gridCol w="1356360"/>
                <a:gridCol w="1356360"/>
                <a:gridCol w="1356360"/>
                <a:gridCol w="1356360"/>
              </a:tblGrid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High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  <a:endParaRPr lang="en-US" sz="1200" b="1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>
                    <a:noFill/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Summer 2013: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Renovation will relocate students inside building and ARC to the 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 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Agnor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-Hurt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Addition to open for 2015/16 School Year (pending BOS approval) &amp; remove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all 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Red Hill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Proposed Modernization project would remove all four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PCs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by 2017/18 School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Year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Stony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Point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Yancey (2)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Scottsville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Child Nutrition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DART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i="0" u="none" strike="noStrike" dirty="0" smtClean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Meriwether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Lewis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1292"/>
            <a:ext cx="914400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cap="al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Cip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 impact on ‘needed’ 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pc</a:t>
            </a:r>
            <a:r>
              <a:rPr lang="en-US" sz="24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s</a:t>
            </a:r>
            <a:endParaRPr lang="en-US" sz="24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28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177491"/>
              </p:ext>
            </p:extLst>
          </p:nvPr>
        </p:nvGraphicFramePr>
        <p:xfrm>
          <a:off x="228600" y="762000"/>
          <a:ext cx="8382000" cy="6028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0200"/>
                <a:gridCol w="1356360"/>
                <a:gridCol w="1356360"/>
                <a:gridCol w="1356360"/>
                <a:gridCol w="1356360"/>
                <a:gridCol w="1356360"/>
              </a:tblGrid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High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  <a:endParaRPr lang="en-US" sz="1200" b="1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>
                    <a:noFill/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Summer 2013: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Renovation will relocate students inside building and ARC to the 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 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Agnor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-Hurt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Addition to open for 2015/16 School Year (pending BOS approval) &amp; remove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all 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Red Hill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Proposed Modernization project would remove all four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PCs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by 2017/18 School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Year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Stony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Point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March 2012: SB voted against redistricting any students; </a:t>
                      </a:r>
                    </a:p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Proposed addition to open for 2019/20 School Year &amp; remove all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Yancey (2)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Scottsville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Child Nutrition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DART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i="0" u="none" strike="noStrike" dirty="0" smtClean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Meriwether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Lewis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1292"/>
            <a:ext cx="914400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cap="al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Cip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 impact on ‘needed’ 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pc</a:t>
            </a:r>
            <a:r>
              <a:rPr lang="en-US" sz="24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s</a:t>
            </a:r>
            <a:endParaRPr lang="en-US" sz="24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28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073393"/>
              </p:ext>
            </p:extLst>
          </p:nvPr>
        </p:nvGraphicFramePr>
        <p:xfrm>
          <a:off x="228600" y="762000"/>
          <a:ext cx="8382000" cy="6028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0200"/>
                <a:gridCol w="1356360"/>
                <a:gridCol w="1356360"/>
                <a:gridCol w="1356360"/>
                <a:gridCol w="1356360"/>
                <a:gridCol w="1356360"/>
              </a:tblGrid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High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  <a:endParaRPr lang="en-US" sz="1200" b="1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>
                    <a:noFill/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Summer 2013: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Renovation will relocate students inside building and ARC to the 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 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Agnor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-Hurt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Addition to open for 2015/16 School Year (pending BOS approval) &amp; remove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all 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Red Hill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Proposed Modernization project would remove all four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PCs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by 2017/18 School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Year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Stony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Point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March 2012: SB voted against redistricting any students; </a:t>
                      </a:r>
                    </a:p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Proposed addition to open for 2019/20 School Year &amp; remove all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Yancey (2)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Proposed project would eliminate both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PCs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by 2019/20 School Year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Scottsville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Child Nutrition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DART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i="0" u="none" strike="noStrike" dirty="0" smtClean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Meriwether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Lewis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1292"/>
            <a:ext cx="914400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cap="al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Cip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 impact on ‘needed’ 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pc</a:t>
            </a:r>
            <a:r>
              <a:rPr lang="en-US" sz="24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s</a:t>
            </a:r>
            <a:endParaRPr lang="en-US" sz="24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28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09600"/>
            <a:ext cx="457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latin typeface="Franklin Gothic Book" pitchFamily="34" charset="0"/>
              </a:rPr>
              <a:t>Portable Classrooms</a:t>
            </a:r>
          </a:p>
          <a:p>
            <a:endParaRPr lang="en-US" sz="2000" dirty="0" smtClean="0">
              <a:latin typeface="Franklin Gothic Book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Franklin Gothic Book" pitchFamily="34" charset="0"/>
              </a:rPr>
              <a:t>How many do we have?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Franklin Gothic Book" pitchFamily="34" charset="0"/>
              </a:rPr>
              <a:t>How are they used?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Franklin Gothic Book" pitchFamily="34" charset="0"/>
              </a:rPr>
              <a:t>How many do we need?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Franklin Gothic Book" pitchFamily="34" charset="0"/>
              </a:rPr>
              <a:t>Is there a plan to phase them out?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Franklin Gothic Book" pitchFamily="34" charset="0"/>
              </a:rPr>
              <a:t>Case </a:t>
            </a:r>
            <a:r>
              <a:rPr lang="en-US" sz="2000" dirty="0" smtClean="0">
                <a:latin typeface="Franklin Gothic Book" pitchFamily="34" charset="0"/>
              </a:rPr>
              <a:t>Studies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Franklin Gothic Book" pitchFamily="34" charset="0"/>
              </a:rPr>
              <a:t>Discussion and Policy Statement</a:t>
            </a:r>
            <a:endParaRPr lang="en-US" sz="2000" dirty="0">
              <a:latin typeface="Franklin Gothic Book" pitchFamily="34" charset="0"/>
            </a:endParaRPr>
          </a:p>
        </p:txBody>
      </p:sp>
      <p:pic>
        <p:nvPicPr>
          <p:cNvPr id="1026" name="Picture 2" descr="S:\INDIVIDUAL FOLDERS\Rosalyn\Redistricting\2011\Hollymead pics\DSCF278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3" t="13375" r="14616" b="18607"/>
          <a:stretch/>
        </p:blipFill>
        <p:spPr bwMode="auto">
          <a:xfrm>
            <a:off x="3581400" y="3200400"/>
            <a:ext cx="4982705" cy="320944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24600" y="0"/>
            <a:ext cx="2819400" cy="70788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AGENDA</a:t>
            </a: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43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394941"/>
              </p:ext>
            </p:extLst>
          </p:nvPr>
        </p:nvGraphicFramePr>
        <p:xfrm>
          <a:off x="228600" y="762000"/>
          <a:ext cx="8382000" cy="6028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0200"/>
                <a:gridCol w="1356360"/>
                <a:gridCol w="1356360"/>
                <a:gridCol w="1356360"/>
                <a:gridCol w="1356360"/>
                <a:gridCol w="1356360"/>
              </a:tblGrid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High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  <a:endParaRPr lang="en-US" sz="1200" b="1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>
                    <a:noFill/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Summer 2013: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Renovation will relocate students inside building and ARC to the 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 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Agnor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-Hurt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Addition to open for 2015/16 School Year (pending BOS approval) &amp; remove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all 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Red Hill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Proposed Modernization project would remove all four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PCs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by 2017/18 School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Year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Stony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Point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March 2012: SB voted against redistricting any students; </a:t>
                      </a:r>
                    </a:p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Proposed addition to open for 2019/20 School Year &amp; remove all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Yancey (2)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Proposed project would eliminate both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PCs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by 2019/20 School Year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Scottsville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Proposed Addition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to open for 2020/21 School Year and remove all 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Child Nutrition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DART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i="0" u="none" strike="noStrike" dirty="0" smtClean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Meriwether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Lewis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1292"/>
            <a:ext cx="914400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cap="al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Cip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 impact on ‘needed’ 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pc</a:t>
            </a:r>
            <a:r>
              <a:rPr lang="en-US" sz="24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s</a:t>
            </a:r>
            <a:endParaRPr lang="en-US" sz="24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28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8468086"/>
              </p:ext>
            </p:extLst>
          </p:nvPr>
        </p:nvGraphicFramePr>
        <p:xfrm>
          <a:off x="228600" y="762000"/>
          <a:ext cx="8382000" cy="6028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0200"/>
                <a:gridCol w="1356360"/>
                <a:gridCol w="1356360"/>
                <a:gridCol w="1356360"/>
                <a:gridCol w="1356360"/>
                <a:gridCol w="1356360"/>
              </a:tblGrid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High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  <a:endParaRPr lang="en-US" sz="1200" b="1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>
                    <a:noFill/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Summer 2013: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Renovation will relocate students inside building and ARC to the 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 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Agnor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-Hurt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Addition to open for 2015/16 School Year (pending BOS approval) &amp; remove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all 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Red Hill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Proposed Modernization project would remove all four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PCs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by 2017/18 School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Year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Stony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Point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March 2012: SB voted against redistricting any students; </a:t>
                      </a:r>
                    </a:p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Proposed addition to open for 2019/20 School Year &amp; remove all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Yancey (2)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Proposed project would eliminate both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PCs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by 2019/20 School Year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Scottsville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Proposed Addition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to open for 2020/21 School Year and remove all 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Child Nutrition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DART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Proposed Support Services Building to open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for 2022/23 School Year &amp; remove both 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endParaRPr lang="en-US" sz="1200" b="0" i="0" u="none" strike="noStrike" dirty="0" smtClean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Meriwether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Lewis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1292"/>
            <a:ext cx="914400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cap="al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Cip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 impact on ‘needed’ 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pc</a:t>
            </a:r>
            <a:r>
              <a:rPr lang="en-US" sz="24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s</a:t>
            </a:r>
            <a:endParaRPr lang="en-US" sz="24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28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680834"/>
              </p:ext>
            </p:extLst>
          </p:nvPr>
        </p:nvGraphicFramePr>
        <p:xfrm>
          <a:off x="228600" y="762000"/>
          <a:ext cx="8382000" cy="6028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0200"/>
                <a:gridCol w="1356360"/>
                <a:gridCol w="1356360"/>
                <a:gridCol w="1356360"/>
                <a:gridCol w="1356360"/>
                <a:gridCol w="1356360"/>
              </a:tblGrid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High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  <a:endParaRPr lang="en-US" sz="1200" b="1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>
                    <a:noFill/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Summer 2013: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Renovation will relocate students inside building and ARC to the 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 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Agnor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-Hurt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Addition to open for 2015/16 School Year (pending BOS approval) &amp; remove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all 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Red Hill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Proposed Modernization project would remove all four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PCs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by 2017/18 School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Year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Stony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Point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March 2012: SB voted against redistricting any students; </a:t>
                      </a:r>
                    </a:p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Proposed addition to open for 2019/20 School Year &amp; remove all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Yancey (2)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Proposed project would eliminate both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PCs </a:t>
                      </a: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by 2019/20 School Year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Scottsville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Proposed Addition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to open for 2020/21 School Year and remove all 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Child Nutrition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DART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Proposed Support Services Building to open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for 2022/23 School Year &amp; remove both 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endParaRPr lang="en-US" sz="1200" b="0" i="0" u="none" strike="noStrike" dirty="0" smtClean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Meriwether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Lewis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effectLst/>
                          <a:latin typeface="Franklin Gothic Book" pitchFamily="34" charset="0"/>
                        </a:rPr>
                        <a:t>►</a:t>
                      </a:r>
                    </a:p>
                    <a:p>
                      <a:pPr algn="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March 2013: SB voted against redistricting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 any students </a:t>
                      </a:r>
                    </a:p>
                    <a:p>
                      <a:pPr algn="l" fontAlgn="b"/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Proposed Crozet addition MAY impact these 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Franklin Gothic Book" pitchFamily="34" charset="0"/>
                        </a:rPr>
                        <a:t>PCs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1292"/>
            <a:ext cx="914400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cap="al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Cip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 impact on ‘needed’ 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pc</a:t>
            </a:r>
            <a:r>
              <a:rPr lang="en-US" sz="24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s</a:t>
            </a:r>
            <a:endParaRPr lang="en-US" sz="24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28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46418"/>
              </p:ext>
            </p:extLst>
          </p:nvPr>
        </p:nvGraphicFramePr>
        <p:xfrm>
          <a:off x="228600" y="1143000"/>
          <a:ext cx="8382000" cy="2560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0200"/>
                <a:gridCol w="1356360"/>
                <a:gridCol w="1356360"/>
                <a:gridCol w="1356360"/>
                <a:gridCol w="1356360"/>
                <a:gridCol w="1356360"/>
              </a:tblGrid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Broadus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Wood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Hollymead (5)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Jouett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Elem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.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Walton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Western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Woodbrook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pattFill prst="wdUpDiag">
                      <a:fgClr>
                        <a:schemeClr val="accent5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66800" y="4419600"/>
            <a:ext cx="74814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There is currently no plan to remove these 16 units until a need is deemed necessary at another location.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>
              <a:latin typeface="Franklin Gothic Book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Estimate cost to relocate: $20,000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>
              <a:latin typeface="Franklin Gothic Book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Other options: move to central storage or salvage/sell</a:t>
            </a:r>
            <a:endParaRPr lang="en-US" dirty="0">
              <a:latin typeface="Franklin Gothic Book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292"/>
            <a:ext cx="914400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Plan for remaining 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pc</a:t>
            </a:r>
            <a:r>
              <a:rPr lang="en-US" sz="24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s</a:t>
            </a:r>
            <a:endParaRPr lang="en-US" sz="24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40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51460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Franklin Gothic Book" pitchFamily="34" charset="0"/>
              </a:rPr>
              <a:t>CASE STUDIES</a:t>
            </a:r>
            <a:endParaRPr lang="en-US" sz="4400" dirty="0">
              <a:latin typeface="Franklin Gothic Book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43600"/>
            <a:ext cx="9144000" cy="914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096000"/>
            <a:ext cx="9144000" cy="76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40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762000"/>
            <a:ext cx="80010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latin typeface="Franklin Gothic Book" pitchFamily="34" charset="0"/>
              </a:rPr>
              <a:t>Stony Point Elementary</a:t>
            </a:r>
          </a:p>
          <a:p>
            <a:endParaRPr lang="en-US" sz="2000" b="1" u="sng" dirty="0" smtClean="0">
              <a:latin typeface="Franklin Gothic Book" pitchFamily="34" charset="0"/>
            </a:endParaRPr>
          </a:p>
          <a:p>
            <a:endParaRPr lang="en-US" sz="2000" dirty="0">
              <a:latin typeface="Franklin Gothic Book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latin typeface="Franklin Gothic Book" pitchFamily="34" charset="0"/>
              </a:rPr>
              <a:t>4 Trailers: </a:t>
            </a:r>
            <a:endParaRPr lang="en-US" sz="2000" dirty="0">
              <a:latin typeface="Franklin Gothic Book" pitchFamily="34" charset="0"/>
            </a:endParaRPr>
          </a:p>
          <a:p>
            <a:r>
              <a:rPr lang="en-US" sz="2000" dirty="0" smtClean="0">
                <a:latin typeface="Franklin Gothic Book" pitchFamily="34" charset="0"/>
              </a:rPr>
              <a:t>	2 are used as Fifth Grade Classrooms</a:t>
            </a:r>
          </a:p>
          <a:p>
            <a:r>
              <a:rPr lang="en-US" sz="2000" dirty="0" smtClean="0">
                <a:latin typeface="Franklin Gothic Book" pitchFamily="34" charset="0"/>
              </a:rPr>
              <a:t>	1 is used for Gifted Resource</a:t>
            </a:r>
          </a:p>
          <a:p>
            <a:r>
              <a:rPr lang="en-US" sz="2000" dirty="0" smtClean="0">
                <a:latin typeface="Franklin Gothic Book" pitchFamily="34" charset="0"/>
              </a:rPr>
              <a:t>	1 is used for Instructional Coaches &amp; Family Resources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000" dirty="0">
              <a:latin typeface="Franklin Gothic Book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latin typeface="Franklin Gothic Book" pitchFamily="34" charset="0"/>
              </a:rPr>
              <a:t>Three units were added in 2000/01 &amp; the fourth was added in 2009/10.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000" dirty="0">
              <a:latin typeface="Franklin Gothic Book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latin typeface="Franklin Gothic Book" pitchFamily="34" charset="0"/>
              </a:rPr>
              <a:t>The school’s building capacity is 225.  They are currently 62 students over capacity and are projected to be 96 students over capacity in 5 years.  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000" dirty="0">
              <a:latin typeface="Franklin Gothic Book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latin typeface="Franklin Gothic Book" pitchFamily="34" charset="0"/>
              </a:rPr>
              <a:t>In March 2012, the School Board voted against redistricting students to Stone Robinson Elementary.</a:t>
            </a:r>
          </a:p>
          <a:p>
            <a:endParaRPr lang="en-US" sz="2000" dirty="0">
              <a:latin typeface="Franklin Gothic Book" pitchFamily="34" charset="0"/>
            </a:endParaRPr>
          </a:p>
          <a:p>
            <a:endParaRPr lang="en-US" sz="2000" dirty="0" smtClean="0">
              <a:latin typeface="Franklin Gothic Book" pitchFamily="34" charset="0"/>
            </a:endParaRPr>
          </a:p>
          <a:p>
            <a:endParaRPr lang="en-US" sz="2000" dirty="0">
              <a:latin typeface="Franklin Gothic Boo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51349" y="0"/>
            <a:ext cx="3192651" cy="52322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 CASE STUDY #1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5159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762000"/>
            <a:ext cx="80010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latin typeface="Franklin Gothic Book" pitchFamily="34" charset="0"/>
              </a:rPr>
              <a:t>Red Hill Elementary</a:t>
            </a:r>
          </a:p>
          <a:p>
            <a:endParaRPr lang="en-US" sz="2000" b="1" u="sng" dirty="0" smtClean="0">
              <a:latin typeface="Franklin Gothic Book" pitchFamily="34" charset="0"/>
            </a:endParaRPr>
          </a:p>
          <a:p>
            <a:endParaRPr lang="en-US" sz="2000" dirty="0">
              <a:latin typeface="Franklin Gothic Book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latin typeface="Franklin Gothic Book" pitchFamily="34" charset="0"/>
              </a:rPr>
              <a:t>4 Trailers: </a:t>
            </a:r>
            <a:endParaRPr lang="en-US" sz="2000" dirty="0">
              <a:latin typeface="Franklin Gothic Book" pitchFamily="34" charset="0"/>
            </a:endParaRPr>
          </a:p>
          <a:p>
            <a:r>
              <a:rPr lang="en-US" sz="2000" dirty="0" smtClean="0">
                <a:latin typeface="Franklin Gothic Book" pitchFamily="34" charset="0"/>
              </a:rPr>
              <a:t>	Art/Gifted</a:t>
            </a:r>
          </a:p>
          <a:p>
            <a:r>
              <a:rPr lang="en-US" sz="2000" dirty="0">
                <a:latin typeface="Franklin Gothic Book" pitchFamily="34" charset="0"/>
              </a:rPr>
              <a:t>	</a:t>
            </a:r>
            <a:r>
              <a:rPr lang="en-US" sz="2000" dirty="0" smtClean="0">
                <a:latin typeface="Franklin Gothic Book" pitchFamily="34" charset="0"/>
              </a:rPr>
              <a:t>Music</a:t>
            </a:r>
          </a:p>
          <a:p>
            <a:r>
              <a:rPr lang="en-US" sz="2000" dirty="0">
                <a:latin typeface="Franklin Gothic Book" pitchFamily="34" charset="0"/>
              </a:rPr>
              <a:t>	</a:t>
            </a:r>
            <a:r>
              <a:rPr lang="en-US" sz="2000" dirty="0" smtClean="0">
                <a:latin typeface="Franklin Gothic Book" pitchFamily="34" charset="0"/>
              </a:rPr>
              <a:t>Speech/ESOL</a:t>
            </a:r>
          </a:p>
          <a:p>
            <a:r>
              <a:rPr lang="en-US" sz="2000" dirty="0" smtClean="0">
                <a:latin typeface="Franklin Gothic Book" pitchFamily="34" charset="0"/>
              </a:rPr>
              <a:t>	Storage/Small Group SPED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000" dirty="0">
              <a:latin typeface="Franklin Gothic Book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latin typeface="Franklin Gothic Book" pitchFamily="34" charset="0"/>
              </a:rPr>
              <a:t>One has been there since at least 1999.  One was added in each of the following years: 2001/02, 2003/04 and 2007/08</a:t>
            </a:r>
          </a:p>
          <a:p>
            <a:endParaRPr lang="en-US" sz="2000" dirty="0">
              <a:latin typeface="Franklin Gothic Book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latin typeface="Franklin Gothic Book" pitchFamily="34" charset="0"/>
              </a:rPr>
              <a:t>The school’s building capacity is 160.  They are currently 8 students over capacity and are projected to be 13 students over capacity in 5 years.  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000" dirty="0">
              <a:latin typeface="Franklin Gothic Book" pitchFamily="34" charset="0"/>
            </a:endParaRPr>
          </a:p>
          <a:p>
            <a:endParaRPr lang="en-US" sz="2000" dirty="0">
              <a:latin typeface="Franklin Gothic Boo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21092" y="0"/>
            <a:ext cx="3122908" cy="52322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 CASE STUDY #2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30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4320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Franklin Gothic Book" pitchFamily="34" charset="0"/>
              </a:rPr>
              <a:t>DISCUSSION</a:t>
            </a:r>
            <a:endParaRPr lang="en-US" sz="4400" dirty="0">
              <a:latin typeface="Franklin Gothic Book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43600"/>
            <a:ext cx="9144000" cy="914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096000"/>
            <a:ext cx="9144000" cy="76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66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0999" y="762000"/>
            <a:ext cx="391203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Franklin Gothic Book" pitchFamily="34" charset="0"/>
              </a:rPr>
              <a:t>Benefits</a:t>
            </a:r>
          </a:p>
          <a:p>
            <a:endParaRPr lang="en-US" dirty="0">
              <a:latin typeface="Franklin Gothic Book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Provides additional space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Offers flexibility in how building is used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Inexpensive solution to create space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Offers temporary solution to allow time for redistricting or an addition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What else????</a:t>
            </a:r>
            <a:endParaRPr lang="en-US" dirty="0">
              <a:latin typeface="Franklin Gothic Boo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8200" y="685800"/>
            <a:ext cx="42008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Franklin Gothic Book" pitchFamily="34" charset="0"/>
              </a:rPr>
              <a:t>Difficulties</a:t>
            </a:r>
          </a:p>
          <a:p>
            <a:endParaRPr lang="en-US" dirty="0">
              <a:latin typeface="Franklin Gothic Book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Security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Lack of restrooms and running water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Impact of weather on access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Inhibits collaboration amongst teachers &amp; students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Energy costs (2x normal building)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Displacement of other land use </a:t>
            </a:r>
          </a:p>
          <a:p>
            <a:r>
              <a:rPr lang="en-US" dirty="0">
                <a:latin typeface="Franklin Gothic Book" pitchFamily="34" charset="0"/>
              </a:rPr>
              <a:t>	</a:t>
            </a:r>
            <a:r>
              <a:rPr lang="en-US" dirty="0" smtClean="0">
                <a:latin typeface="Franklin Gothic Book" pitchFamily="34" charset="0"/>
              </a:rPr>
              <a:t>(i.e. playground space)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What else????</a:t>
            </a:r>
            <a:endParaRPr lang="en-US" dirty="0">
              <a:latin typeface="Franklin Gothic Boo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4343400"/>
            <a:ext cx="762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Franklin Gothic Book" pitchFamily="34" charset="0"/>
              </a:rPr>
              <a:t>Proposed Policy</a:t>
            </a:r>
          </a:p>
          <a:p>
            <a:r>
              <a:rPr lang="en-US" dirty="0" smtClean="0">
                <a:latin typeface="Franklin Gothic Book" pitchFamily="34" charset="0"/>
              </a:rPr>
              <a:t>How should a new policy affect the decisions about the role of Portable Classrooms?   Including:</a:t>
            </a:r>
          </a:p>
          <a:p>
            <a:endParaRPr lang="en-US" dirty="0" smtClean="0">
              <a:latin typeface="Franklin Gothic Book" pitchFamily="34" charset="0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How </a:t>
            </a:r>
            <a:r>
              <a:rPr lang="en-US" dirty="0" smtClean="0">
                <a:latin typeface="Franklin Gothic Book" pitchFamily="34" charset="0"/>
              </a:rPr>
              <a:t>PCs </a:t>
            </a:r>
            <a:r>
              <a:rPr lang="en-US" dirty="0" smtClean="0">
                <a:latin typeface="Franklin Gothic Book" pitchFamily="34" charset="0"/>
              </a:rPr>
              <a:t>are used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When </a:t>
            </a:r>
            <a:r>
              <a:rPr lang="en-US" dirty="0" smtClean="0">
                <a:latin typeface="Franklin Gothic Book" pitchFamily="34" charset="0"/>
              </a:rPr>
              <a:t>PCs </a:t>
            </a:r>
            <a:r>
              <a:rPr lang="en-US" dirty="0" smtClean="0">
                <a:latin typeface="Franklin Gothic Book" pitchFamily="34" charset="0"/>
              </a:rPr>
              <a:t>are introduced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How long </a:t>
            </a:r>
            <a:r>
              <a:rPr lang="en-US" dirty="0" smtClean="0">
                <a:latin typeface="Franklin Gothic Book" pitchFamily="34" charset="0"/>
              </a:rPr>
              <a:t>PCs </a:t>
            </a:r>
            <a:r>
              <a:rPr lang="en-US" dirty="0" smtClean="0">
                <a:latin typeface="Franklin Gothic Book" pitchFamily="34" charset="0"/>
              </a:rPr>
              <a:t>are used</a:t>
            </a:r>
          </a:p>
          <a:p>
            <a:endParaRPr lang="en-US" dirty="0">
              <a:latin typeface="Franklin Gothic Book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81000" y="4114800"/>
            <a:ext cx="815340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0" y="1292"/>
            <a:ext cx="914400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Discussion topics</a:t>
            </a:r>
            <a:endParaRPr lang="en-US" sz="24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62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250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943600"/>
            <a:ext cx="9144000" cy="914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259080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Franklin Gothic Book" pitchFamily="34" charset="0"/>
              </a:rPr>
              <a:t>HOW MANY </a:t>
            </a:r>
            <a:r>
              <a:rPr lang="en-US" sz="4400" dirty="0" smtClean="0">
                <a:latin typeface="Franklin Gothic Book" pitchFamily="34" charset="0"/>
              </a:rPr>
              <a:t>PCs </a:t>
            </a:r>
            <a:r>
              <a:rPr lang="en-US" sz="4400" dirty="0" smtClean="0">
                <a:latin typeface="Franklin Gothic Book" pitchFamily="34" charset="0"/>
              </a:rPr>
              <a:t>DO WE HAVE?</a:t>
            </a:r>
            <a:endParaRPr lang="en-US" sz="4400" dirty="0">
              <a:latin typeface="Franklin Gothic Book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096000"/>
            <a:ext cx="9144000" cy="76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3624" y="1101504"/>
            <a:ext cx="825893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Franklin Gothic Book" pitchFamily="34" charset="0"/>
              </a:rPr>
              <a:t>Policy FB: Facility Planning</a:t>
            </a:r>
          </a:p>
          <a:p>
            <a:endParaRPr lang="en-US" b="1" u="sng" dirty="0" smtClean="0">
              <a:latin typeface="Franklin Gothic Book" pitchFamily="34" charset="0"/>
            </a:endParaRPr>
          </a:p>
          <a:p>
            <a:endParaRPr lang="en-US" dirty="0">
              <a:latin typeface="Franklin Gothic Book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Policy is organized by the roles of Superintendent,  School Board &amp; Advisory Committees in regards to school facilities.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 smtClean="0">
              <a:latin typeface="Franklin Gothic Book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dirty="0">
              <a:latin typeface="Franklin Gothic Book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Topics include: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 smtClean="0">
              <a:latin typeface="Franklin Gothic Book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Building Capacity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Redistricting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>
                <a:latin typeface="Franklin Gothic Book" pitchFamily="34" charset="0"/>
              </a:rPr>
              <a:t>C</a:t>
            </a:r>
            <a:r>
              <a:rPr lang="en-US" dirty="0" smtClean="0">
                <a:latin typeface="Franklin Gothic Book" pitchFamily="34" charset="0"/>
              </a:rPr>
              <a:t>apital Improvement Program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Long Range Planning Advisory Committee</a:t>
            </a:r>
          </a:p>
          <a:p>
            <a:endParaRPr lang="en-US" dirty="0">
              <a:latin typeface="Franklin Gothic Boo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292"/>
            <a:ext cx="914400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Policy FB: Facility planning</a:t>
            </a:r>
            <a:endParaRPr lang="en-US" sz="24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03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478157"/>
              </p:ext>
            </p:extLst>
          </p:nvPr>
        </p:nvGraphicFramePr>
        <p:xfrm>
          <a:off x="228600" y="762000"/>
          <a:ext cx="8382000" cy="5852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0200"/>
                <a:gridCol w="1356360"/>
                <a:gridCol w="1356360"/>
                <a:gridCol w="1356360"/>
                <a:gridCol w="1356360"/>
                <a:gridCol w="1356360"/>
              </a:tblGrid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Agnor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-Hurt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Broadus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Wood (1) 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Hollymead (5)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Jouett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Meriwether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Lewis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Elem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.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High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Red Hill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Scottsville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Stony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Point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Walton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Western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Woodbrook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Yancey</a:t>
                      </a:r>
                      <a:r>
                        <a:rPr lang="en-US" sz="1200" u="none" strike="noStrike" baseline="0" dirty="0" smtClean="0">
                          <a:effectLst/>
                          <a:latin typeface="Franklin Gothic Book" pitchFamily="34" charset="0"/>
                        </a:rPr>
                        <a:t> (2)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Child Nutrition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DART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638800" y="58674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 smtClean="0">
                <a:latin typeface="Franklin Gothic Book" pitchFamily="34" charset="0"/>
              </a:rPr>
              <a:t>43 Units Total</a:t>
            </a:r>
            <a:endParaRPr lang="en-US" sz="3600" b="1" dirty="0">
              <a:latin typeface="Franklin Gothic Boo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292"/>
            <a:ext cx="914400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Current count of 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PCs</a:t>
            </a:r>
            <a:endParaRPr lang="en-US" sz="24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7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43840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Franklin Gothic Book" pitchFamily="34" charset="0"/>
              </a:rPr>
              <a:t>HOW ARE </a:t>
            </a:r>
            <a:r>
              <a:rPr lang="en-US" sz="4400" dirty="0" smtClean="0">
                <a:latin typeface="Franklin Gothic Book" pitchFamily="34" charset="0"/>
              </a:rPr>
              <a:t>PC</a:t>
            </a:r>
            <a:r>
              <a:rPr lang="en-US" sz="4400" dirty="0">
                <a:latin typeface="Franklin Gothic Book" pitchFamily="34" charset="0"/>
              </a:rPr>
              <a:t>s</a:t>
            </a:r>
            <a:r>
              <a:rPr lang="en-US" sz="4400" dirty="0" smtClean="0">
                <a:latin typeface="Franklin Gothic Book" pitchFamily="34" charset="0"/>
              </a:rPr>
              <a:t> </a:t>
            </a:r>
            <a:r>
              <a:rPr lang="en-US" sz="4400" dirty="0" smtClean="0">
                <a:latin typeface="Franklin Gothic Book" pitchFamily="34" charset="0"/>
              </a:rPr>
              <a:t>USED?</a:t>
            </a:r>
            <a:endParaRPr lang="en-US" sz="4400" dirty="0">
              <a:latin typeface="Franklin Gothic Book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43600"/>
            <a:ext cx="9144000" cy="914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096000"/>
            <a:ext cx="9144000" cy="76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0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292"/>
            <a:ext cx="914400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Current use of 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PCs</a:t>
            </a:r>
            <a:endParaRPr lang="en-US" sz="24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891320"/>
              </p:ext>
            </p:extLst>
          </p:nvPr>
        </p:nvGraphicFramePr>
        <p:xfrm>
          <a:off x="228600" y="762000"/>
          <a:ext cx="8382000" cy="5852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0200"/>
                <a:gridCol w="1356360"/>
                <a:gridCol w="1356360"/>
                <a:gridCol w="1356360"/>
                <a:gridCol w="1356360"/>
                <a:gridCol w="1356360"/>
              </a:tblGrid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Agnor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-Hurt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Broadus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Wood (1) 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Hollymead (5)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Jouett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Meriwether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Lewis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Elem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.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High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Red Hill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Scottsville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Stony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Point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Walton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Western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Woodbrook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Yancey</a:t>
                      </a:r>
                      <a:r>
                        <a:rPr lang="en-US" sz="1200" u="none" strike="noStrike" baseline="0" dirty="0" smtClean="0">
                          <a:effectLst/>
                          <a:latin typeface="Franklin Gothic Book" pitchFamily="34" charset="0"/>
                        </a:rPr>
                        <a:t> (2)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Child Nutrition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DART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292772"/>
              </p:ext>
            </p:extLst>
          </p:nvPr>
        </p:nvGraphicFramePr>
        <p:xfrm>
          <a:off x="7620000" y="4572000"/>
          <a:ext cx="1371600" cy="2128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71600"/>
              </a:tblGrid>
              <a:tr h="218440">
                <a:tc>
                  <a:txBody>
                    <a:bodyPr/>
                    <a:lstStyle/>
                    <a:p>
                      <a:pPr algn="ctr"/>
                      <a:r>
                        <a:rPr lang="en-US" sz="1200" u="sng" dirty="0" smtClean="0"/>
                        <a:t>KEY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Learning Spaces: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“Classroom”</a:t>
                      </a:r>
                      <a:endParaRPr lang="en-US" sz="1200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Pull-Out</a:t>
                      </a:r>
                      <a:endParaRPr lang="en-US" sz="1200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Other:</a:t>
                      </a:r>
                      <a:endParaRPr lang="en-US" sz="1200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Office/Storage</a:t>
                      </a:r>
                      <a:endParaRPr lang="en-US" sz="1200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207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292"/>
            <a:ext cx="914400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Current use of 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PC</a:t>
            </a:r>
            <a:r>
              <a:rPr lang="en-US" sz="24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s</a:t>
            </a:r>
            <a:endParaRPr lang="en-US" sz="24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864077"/>
              </p:ext>
            </p:extLst>
          </p:nvPr>
        </p:nvGraphicFramePr>
        <p:xfrm>
          <a:off x="228600" y="762000"/>
          <a:ext cx="8382000" cy="58600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0200"/>
                <a:gridCol w="1356360"/>
                <a:gridCol w="1356360"/>
                <a:gridCol w="1356360"/>
                <a:gridCol w="1356360"/>
                <a:gridCol w="1356360"/>
              </a:tblGrid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Agnor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-Hurt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Music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Broadus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Wood (1) 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Hollymead (5)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Jouett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Meriwether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Lewis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Music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Elem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.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High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Franklin Gothic Book" pitchFamily="34" charset="0"/>
                        </a:rPr>
                        <a:t>Enterprise</a:t>
                      </a:r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Franklin Gothic Book" pitchFamily="34" charset="0"/>
                        </a:rPr>
                        <a:t>Enterprise</a:t>
                      </a:r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Franklin Gothic Book" pitchFamily="34" charset="0"/>
                        </a:rPr>
                        <a:t>Enterprise</a:t>
                      </a:r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ISAEP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Red Hill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Art/Gifted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Music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Scottsville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Music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Art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Stony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Point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Classroom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Classroom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Walton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Western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Franklin Gothic Book" pitchFamily="34" charset="0"/>
                        </a:rPr>
                        <a:t>Social Studies</a:t>
                      </a:r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English 9 &amp; 10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Franklin Gothic Book" pitchFamily="34" charset="0"/>
                        </a:rPr>
                        <a:t>Algebra II</a:t>
                      </a:r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Creative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Writing </a:t>
                      </a:r>
                    </a:p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Algebra II/Trig.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Woodbrook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Yancey</a:t>
                      </a:r>
                      <a:r>
                        <a:rPr lang="en-US" sz="1200" u="none" strike="noStrike" baseline="0" dirty="0" smtClean="0">
                          <a:effectLst/>
                          <a:latin typeface="Franklin Gothic Book" pitchFamily="34" charset="0"/>
                        </a:rPr>
                        <a:t> (2)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Head Start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Child Nutrition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DART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420765"/>
              </p:ext>
            </p:extLst>
          </p:nvPr>
        </p:nvGraphicFramePr>
        <p:xfrm>
          <a:off x="7620000" y="4572000"/>
          <a:ext cx="1371600" cy="1016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71600"/>
              </a:tblGrid>
              <a:tr h="218440">
                <a:tc>
                  <a:txBody>
                    <a:bodyPr/>
                    <a:lstStyle/>
                    <a:p>
                      <a:pPr algn="ctr"/>
                      <a:r>
                        <a:rPr lang="en-US" sz="1200" u="sng" dirty="0" smtClean="0"/>
                        <a:t>KEY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Learning Spaces: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“Classroom” (17)</a:t>
                      </a:r>
                      <a:endParaRPr lang="en-US" sz="1200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656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1889461"/>
              </p:ext>
            </p:extLst>
          </p:nvPr>
        </p:nvGraphicFramePr>
        <p:xfrm>
          <a:off x="228600" y="762000"/>
          <a:ext cx="8382000" cy="58758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0200"/>
                <a:gridCol w="1356360"/>
                <a:gridCol w="1356360"/>
                <a:gridCol w="1356360"/>
                <a:gridCol w="1356360"/>
                <a:gridCol w="1356360"/>
              </a:tblGrid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Agnor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-Hurt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Music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Gifted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Broadus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Wood (1) 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Hollymead (5)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Jouett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Meriwether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Lewis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Music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Gifted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Franklin Gothic Book" pitchFamily="34" charset="0"/>
                        </a:rPr>
                        <a:t>Special Ed</a:t>
                      </a:r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Special Ed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Elem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.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ESOL/Speech/OT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High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Franklin Gothic Book" pitchFamily="34" charset="0"/>
                        </a:rPr>
                        <a:t>Enterprise</a:t>
                      </a:r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Franklin Gothic Book" pitchFamily="34" charset="0"/>
                        </a:rPr>
                        <a:t>Enterprise</a:t>
                      </a:r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Franklin Gothic Book" pitchFamily="34" charset="0"/>
                        </a:rPr>
                        <a:t>Enterprise</a:t>
                      </a:r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ISAEP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Red Hill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Art/Gifted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Music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Speech/ESOL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Storage/Small Group SPED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Scottsville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Franklin Gothic Book" pitchFamily="34" charset="0"/>
                        </a:rPr>
                        <a:t>Music</a:t>
                      </a:r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Art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Psychologist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Stony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Point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Franklin Gothic Book" pitchFamily="34" charset="0"/>
                        </a:rPr>
                        <a:t>Classroom</a:t>
                      </a:r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Classroom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Gifted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Walton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Western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Franklin Gothic Book" pitchFamily="34" charset="0"/>
                        </a:rPr>
                        <a:t>Social Studies</a:t>
                      </a:r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English 9 &amp; 10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Franklin Gothic Book" pitchFamily="34" charset="0"/>
                        </a:rPr>
                        <a:t>Algebra II</a:t>
                      </a:r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Creative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Writing </a:t>
                      </a:r>
                    </a:p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Algebra II/Trig.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Woodbrook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Family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Support/ESOL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Coaches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/ Psychologist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Yancey</a:t>
                      </a:r>
                      <a:r>
                        <a:rPr lang="en-US" sz="1200" u="none" strike="noStrike" baseline="0" dirty="0" smtClean="0">
                          <a:effectLst/>
                          <a:latin typeface="Franklin Gothic Book" pitchFamily="34" charset="0"/>
                        </a:rPr>
                        <a:t> (2)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Head Start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Gifted &amp;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Math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Child Nutrition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DART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957859"/>
              </p:ext>
            </p:extLst>
          </p:nvPr>
        </p:nvGraphicFramePr>
        <p:xfrm>
          <a:off x="7620000" y="4572000"/>
          <a:ext cx="1371600" cy="13868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71600"/>
              </a:tblGrid>
              <a:tr h="218440">
                <a:tc>
                  <a:txBody>
                    <a:bodyPr/>
                    <a:lstStyle/>
                    <a:p>
                      <a:pPr algn="ctr"/>
                      <a:r>
                        <a:rPr lang="en-US" sz="1200" u="sng" dirty="0" smtClean="0"/>
                        <a:t>KEY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Learning Spaces: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“Classroom” (17)</a:t>
                      </a:r>
                      <a:endParaRPr lang="en-US" sz="1200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Pull-Out (12)</a:t>
                      </a:r>
                      <a:endParaRPr lang="en-US" sz="1200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1292"/>
            <a:ext cx="914400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Current use of 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PC</a:t>
            </a:r>
            <a:r>
              <a:rPr lang="en-US" sz="24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s</a:t>
            </a:r>
            <a:endParaRPr lang="en-US" sz="24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32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549752"/>
              </p:ext>
            </p:extLst>
          </p:nvPr>
        </p:nvGraphicFramePr>
        <p:xfrm>
          <a:off x="228600" y="762000"/>
          <a:ext cx="8382000" cy="58995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0200"/>
                <a:gridCol w="1356360"/>
                <a:gridCol w="1356360"/>
                <a:gridCol w="1356360"/>
                <a:gridCol w="1356360"/>
                <a:gridCol w="1356360"/>
              </a:tblGrid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Agnor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-Hurt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Music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Gifted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Region 10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Broadus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Wood (1) 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Storage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Hollymead (5)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Empty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Empty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Empty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Empty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Empty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Jouett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PE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Teacher/Weight </a:t>
                      </a:r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Room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/ </a:t>
                      </a:r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Storage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Meriwether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Lewis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Music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Gifted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Franklin Gothic Book" pitchFamily="34" charset="0"/>
                        </a:rPr>
                        <a:t>Special Ed</a:t>
                      </a:r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Special Ed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Elem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.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ESOL/Speech/OT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Murray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High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Enterprise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Franklin Gothic Book" pitchFamily="34" charset="0"/>
                        </a:rPr>
                        <a:t>Enterprise</a:t>
                      </a:r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Franklin Gothic Book" pitchFamily="34" charset="0"/>
                        </a:rPr>
                        <a:t>Enterprise</a:t>
                      </a:r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ISAEP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Red Hill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Art/Gifted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Music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Speech/ESOL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Storage/Small Group SPED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Scottsville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Music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Art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Psychologist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Bright Stars </a:t>
                      </a:r>
                      <a:r>
                        <a:rPr lang="en-US" sz="1200" u="none" strike="noStrike" dirty="0" err="1">
                          <a:effectLst/>
                          <a:latin typeface="Franklin Gothic Book" pitchFamily="34" charset="0"/>
                        </a:rPr>
                        <a:t>Coor</a:t>
                      </a:r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/Family Support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Stony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Point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Classroom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Classroom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effectLst/>
                          <a:latin typeface="Franklin Gothic Book" pitchFamily="34" charset="0"/>
                        </a:rPr>
                        <a:t>Gifted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Inst. Coaches/ Family Support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Walton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Storage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Western (4)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Social Studies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English 9 &amp; 10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Franklin Gothic Book" pitchFamily="34" charset="0"/>
                        </a:rPr>
                        <a:t>Algebra II</a:t>
                      </a:r>
                      <a:endParaRPr lang="en-US" sz="1200" b="0" i="0" u="none" strike="noStrike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Creative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Writing </a:t>
                      </a:r>
                    </a:p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Algebra II/Trig.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err="1" smtClean="0">
                          <a:effectLst/>
                          <a:latin typeface="Franklin Gothic Book" pitchFamily="34" charset="0"/>
                        </a:rPr>
                        <a:t>Woodbrook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 (3)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Family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Support/ESOL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Coaches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/ Psychologist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Region 10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/ Support </a:t>
                      </a:r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Center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Yancey</a:t>
                      </a:r>
                      <a:r>
                        <a:rPr lang="en-US" sz="1200" u="none" strike="noStrike" baseline="0" dirty="0" smtClean="0">
                          <a:effectLst/>
                          <a:latin typeface="Franklin Gothic Book" pitchFamily="34" charset="0"/>
                        </a:rPr>
                        <a:t> (2)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Head Start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Franklin Gothic Book" pitchFamily="34" charset="0"/>
                        </a:rPr>
                        <a:t>Gifted &amp; </a:t>
                      </a:r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Math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Child Nutrition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Office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DART (1)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9144" marR="45720" marT="9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  <a:latin typeface="Franklin Gothic Book" pitchFamily="34" charset="0"/>
                        </a:rPr>
                        <a:t>Office</a:t>
                      </a:r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effectLst/>
                        <a:latin typeface="Franklin Gothic Book" pitchFamily="34" charset="0"/>
                      </a:endParaRPr>
                    </a:p>
                  </a:txBody>
                  <a:tcPr marL="7903" marR="7903" marT="7903" marB="0" anchor="ctr"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305662"/>
              </p:ext>
            </p:extLst>
          </p:nvPr>
        </p:nvGraphicFramePr>
        <p:xfrm>
          <a:off x="7620000" y="4572000"/>
          <a:ext cx="1371600" cy="2128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71600"/>
              </a:tblGrid>
              <a:tr h="218440">
                <a:tc>
                  <a:txBody>
                    <a:bodyPr/>
                    <a:lstStyle/>
                    <a:p>
                      <a:pPr algn="ctr"/>
                      <a:r>
                        <a:rPr lang="en-US" sz="1200" u="sng" dirty="0" smtClean="0"/>
                        <a:t>KEY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Learning Spaces: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“Classroom” (17)</a:t>
                      </a:r>
                      <a:endParaRPr lang="en-US" sz="1200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Pull-Out (12)</a:t>
                      </a:r>
                      <a:endParaRPr lang="en-US" sz="1200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Other:</a:t>
                      </a:r>
                      <a:endParaRPr lang="en-US" sz="1200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Office/Storage (9)</a:t>
                      </a:r>
                      <a:endParaRPr lang="en-US" sz="1200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1292"/>
            <a:ext cx="914400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Current use of </a:t>
            </a:r>
            <a:r>
              <a:rPr lang="en-US" sz="24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PC</a:t>
            </a:r>
            <a:r>
              <a:rPr lang="en-US" sz="24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s</a:t>
            </a:r>
            <a:endParaRPr lang="en-US" sz="24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59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896</TotalTime>
  <Words>2195</Words>
  <Application>Microsoft Office PowerPoint</Application>
  <PresentationFormat>On-screen Show (4:3)</PresentationFormat>
  <Paragraphs>545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Use of Portable Classrooms (PCs)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acps</cp:lastModifiedBy>
  <cp:revision>36</cp:revision>
  <cp:lastPrinted>2013-03-27T17:03:04Z</cp:lastPrinted>
  <dcterms:created xsi:type="dcterms:W3CDTF">2013-03-26T16:14:56Z</dcterms:created>
  <dcterms:modified xsi:type="dcterms:W3CDTF">2013-03-28T21:07:44Z</dcterms:modified>
</cp:coreProperties>
</file>